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15"/>
  </p:notesMasterIdLst>
  <p:handoutMasterIdLst>
    <p:handoutMasterId r:id="rId16"/>
  </p:handoutMasterIdLst>
  <p:sldIdLst>
    <p:sldId id="539" r:id="rId2"/>
    <p:sldId id="279" r:id="rId3"/>
    <p:sldId id="556" r:id="rId4"/>
    <p:sldId id="557" r:id="rId5"/>
    <p:sldId id="546" r:id="rId6"/>
    <p:sldId id="549" r:id="rId7"/>
    <p:sldId id="551" r:id="rId8"/>
    <p:sldId id="552" r:id="rId9"/>
    <p:sldId id="554" r:id="rId10"/>
    <p:sldId id="550" r:id="rId11"/>
    <p:sldId id="541" r:id="rId12"/>
    <p:sldId id="553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ispiel-Folien THU" id="{7A70DAC5-EF83-4B39-99F6-6B1836337FC8}">
          <p14:sldIdLst>
            <p14:sldId id="539"/>
          </p14:sldIdLst>
        </p14:section>
        <p14:section name="Agenda" id="{27831FB3-36C6-4F4F-9E18-5DB5EE344899}">
          <p14:sldIdLst>
            <p14:sldId id="279"/>
          </p14:sldIdLst>
        </p14:section>
        <p14:section name="Intro" id="{0BFC2298-0D63-4300-9620-FBC588B3D53D}">
          <p14:sldIdLst>
            <p14:sldId id="556"/>
            <p14:sldId id="557"/>
          </p14:sldIdLst>
        </p14:section>
        <p14:section name="Technical Foundations" id="{9FA11B73-BDD7-4E0B-9604-DF406647C055}">
          <p14:sldIdLst>
            <p14:sldId id="546"/>
            <p14:sldId id="549"/>
            <p14:sldId id="551"/>
            <p14:sldId id="552"/>
            <p14:sldId id="554"/>
            <p14:sldId id="550"/>
          </p14:sldIdLst>
        </p14:section>
        <p14:section name="use case" id="{D42778AC-12B9-43DC-9F7F-F1736DDDE639}">
          <p14:sldIdLst>
            <p14:sldId id="541"/>
          </p14:sldIdLst>
        </p14:section>
        <p14:section name="System Overview" id="{EC9E8046-E926-463A-9532-192294AFE0DF}">
          <p14:sldIdLst>
            <p14:sldId id="553"/>
          </p14:sldIdLst>
        </p14:section>
        <p14:section name="Requierments" id="{DCE09F7E-6DB7-4278-BF70-7FF01F198E7F}">
          <p14:sldIdLst/>
        </p14:section>
        <p14:section name="Outro" id="{4F4A3F92-38AF-4915-9257-195F14FB1760}">
          <p14:sldIdLst>
            <p14:sldId id="269"/>
          </p14:sldIdLst>
        </p14:section>
        <p14:section name="Info &amp; Hilfestellung" id="{DCDBA7AD-C7AC-4441-AD3A-3607A6F1D34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37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BDB"/>
    <a:srgbClr val="0065C0"/>
    <a:srgbClr val="B38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603" autoAdjust="0"/>
  </p:normalViewPr>
  <p:slideViewPr>
    <p:cSldViewPr snapToGrid="0" showGuides="1">
      <p:cViewPr varScale="1">
        <p:scale>
          <a:sx n="86" d="100"/>
          <a:sy n="86" d="100"/>
        </p:scale>
        <p:origin x="1494" y="78"/>
      </p:cViewPr>
      <p:guideLst>
        <p:guide orient="horz" pos="2160"/>
        <p:guide pos="3840"/>
        <p:guide pos="753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51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70DEA6A-5A56-4999-8C10-5C34B6444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F90B5F-FA66-4B9E-AA4E-1A3B9E159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2DC5A-CE0F-42FF-9A8F-8D6BF5189D70}" type="datetimeFigureOut">
              <a:rPr lang="de-DE" smtClean="0"/>
              <a:t>20.09.2024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347A1-96DD-4F05-A7F0-55227092D5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0D365-C391-4990-A2DC-D0F6A69A1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B075-78B6-40A7-B580-4706C2AF75D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1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847C-F8D5-4B7A-AB38-328EBDE6D6E1}" type="datetimeFigureOut">
              <a:rPr lang="de-DE" smtClean="0"/>
              <a:t>20.09.2024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450D-02E7-4BF4-9A52-817DE351FFF9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95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humble/Concepts/Basic/About-Client-Librarie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ros.org/en/humble/Concepts/Basic/About-Services.html" TargetMode="External"/><Relationship Id="rId4" Type="http://schemas.openxmlformats.org/officeDocument/2006/relationships/hyperlink" Target="https://docs.ros.org/en/humble/Concepts/Basic/About-Topics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462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ROS2 Layers : </a:t>
            </a:r>
          </a:p>
          <a:p>
            <a:pPr marL="171450" indent="-171450">
              <a:buFontTx/>
              <a:buChar char="-"/>
            </a:pPr>
            <a:r>
              <a:rPr lang="en-GB" dirty="0"/>
              <a:t>App Layer  : where the high level commands come ( RVIZ or some ros2 node ) </a:t>
            </a:r>
          </a:p>
          <a:p>
            <a:pPr marL="171450" indent="-171450">
              <a:buFontTx/>
              <a:buChar char="-"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software : like Movit2 for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motion planning, manipulation, 3D perception, kinematics, control, and navigation.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Controllers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239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Usecases overview : </a:t>
            </a:r>
          </a:p>
          <a:p>
            <a:r>
              <a:rPr lang="en-GB" dirty="0"/>
              <a:t>Main components : </a:t>
            </a:r>
          </a:p>
          <a:p>
            <a:pPr marL="228600" indent="-228600">
              <a:buAutoNum type="arabicPeriod"/>
            </a:pPr>
            <a:r>
              <a:rPr lang="en-GB" dirty="0"/>
              <a:t>Remote frame work : is a dashboard with functionalities to chose the point to move both of the twins (and monitor the simulation)</a:t>
            </a:r>
          </a:p>
          <a:p>
            <a:pPr marL="228600" indent="-228600">
              <a:buAutoNum type="arabicPeriod"/>
            </a:pPr>
            <a:r>
              <a:rPr lang="en-GB" dirty="0"/>
              <a:t>Server Layer : connect the remote frame work with the controller layer of the system and authenticate the user (and store the user data and system data ) </a:t>
            </a:r>
          </a:p>
          <a:p>
            <a:pPr marL="228600" indent="-228600">
              <a:buAutoNum type="arabicPeriod"/>
            </a:pPr>
            <a:r>
              <a:rPr lang="en-GB" dirty="0"/>
              <a:t>Controller layer : control the hardware layer accordingly to the user interactions and sends back states from the hardware to the user layer </a:t>
            </a:r>
          </a:p>
          <a:p>
            <a:pPr marL="228600" indent="-228600">
              <a:buAutoNum type="arabicPeriod"/>
            </a:pPr>
            <a:r>
              <a:rPr lang="en-GB" dirty="0"/>
              <a:t>Hardware and Simulation layer : contains the connections to the hardware and the simulation and their own system 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84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System overview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6858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117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283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Many students have limited software development skills, making it difficult to navigate the complexities of coding and robot interaction.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Students manually write code on their PCs and transfer it to the robot using a USB drive, which is time-consuming.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manual process increases the likelihood of errors and requires significant technical effort, distracting students from focusing on core robotics concepts.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 is currently no simulation environment where students can test their code before deploying it on the real robot, limiting opportunities for trial and error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16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Automation</a:t>
            </a:r>
            <a:r>
              <a:rPr lang="en-US" dirty="0"/>
              <a:t>: Automate the process of transferring code to the robot and controlling it to reduce technical overhead.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Focus on Robotics Concepts</a:t>
            </a:r>
            <a:r>
              <a:rPr lang="en-US" dirty="0"/>
              <a:t>: Enable students to concentrate on understanding robotics concepts rather than dealing with complex software development tasks.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Simulation and Real-time Integration</a:t>
            </a:r>
            <a:r>
              <a:rPr lang="en-US" dirty="0"/>
              <a:t>: Provide a </a:t>
            </a:r>
            <a:r>
              <a:rPr lang="en-US" b="1" dirty="0"/>
              <a:t>simulation environment</a:t>
            </a:r>
            <a:r>
              <a:rPr lang="en-US" dirty="0"/>
              <a:t> where students can test their code before using the physical robot, or even run simulations and real robots in parallel, enhancing the learning experience.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76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 DT ?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represents the creation of a virtual replica of a physical object or system that is used to simulate, monitor, and optimize its real-world counterpart.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798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Layers of integration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Mirroring or Digital Model : Digital representation of a physical entity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Digital Shadow : Physical to virtual </a:t>
            </a:r>
            <a:r>
              <a:rPr lang="en-US" dirty="0" err="1"/>
              <a:t>uni</a:t>
            </a:r>
            <a:r>
              <a:rPr lang="en-US" dirty="0"/>
              <a:t>-directional information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Digital Twin :  virtual to physical bi-directional information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05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ROS2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open source software development kit for robotics applications</a:t>
            </a:r>
          </a:p>
          <a:p>
            <a:pPr marL="171450" indent="-171450">
              <a:buFontTx/>
              <a:buChar char="-"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Robot Operating System (ROS) is a set of software libraries and tools for building robot applications.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From drivers and state-of-the-art algorithms to powerful developer tools,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purpose of ROS 2 is to offer a standard software platform to developers across industries that will carry them from research and prototyping through to deployment and production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369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ROS2 Nodes :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 node is a participant in the ROS 2 graph, which uses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client library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communicate with other nodes. Nodes can communicate with other nodes within the same process, in a different process, or on a different machine. Nodes are typically the unit of computation in a ROS graph; each node should do one logical thing.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Nodes can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publish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deliver data to other nodes, or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subscribe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get data from other nodes. They can also act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client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have another node perform a computation on their behalf, or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server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provide functionality to other nodes. 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846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6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0902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44199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27899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E92F937-2A94-4AD3-9948-390248B25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623708"/>
            <a:ext cx="9540875" cy="2026903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8799BE-E2C2-4FFF-A9D5-141CBFF22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800100"/>
            <a:ext cx="9540875" cy="1823605"/>
          </a:xfrm>
        </p:spPr>
        <p:txBody>
          <a:bodyPr lIns="0">
            <a:noAutofit/>
          </a:bodyPr>
          <a:lstStyle>
            <a:lvl1pPr>
              <a:defRPr sz="5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C3DA5FA-0E8D-4FCE-969B-835CF7980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BDDDF-10BF-49BB-BAD3-4D43B963B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0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/Abschnitts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BE318CCB-74F7-4C95-97E3-C7B304E0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97934" y="1665293"/>
            <a:ext cx="3882423" cy="4574827"/>
          </a:xfrm>
          <a:custGeom>
            <a:avLst/>
            <a:gdLst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0 w 5580063"/>
              <a:gd name="connsiteY3" fmla="*/ 4608513 h 4608513"/>
              <a:gd name="connsiteX4" fmla="*/ 0 w 5580063"/>
              <a:gd name="connsiteY4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5580063 w 5580063"/>
              <a:gd name="connsiteY3" fmla="*/ 4608513 h 4608513"/>
              <a:gd name="connsiteX4" fmla="*/ 4963473 w 5580063"/>
              <a:gd name="connsiteY4" fmla="*/ 4603013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0063"/>
              <a:gd name="connsiteY0" fmla="*/ 0 h 4614027"/>
              <a:gd name="connsiteX1" fmla="*/ 5580063 w 5580063"/>
              <a:gd name="connsiteY1" fmla="*/ 0 h 4614027"/>
              <a:gd name="connsiteX2" fmla="*/ 5574518 w 5580063"/>
              <a:gd name="connsiteY2" fmla="*/ 3996302 h 4614027"/>
              <a:gd name="connsiteX3" fmla="*/ 4963473 w 5580063"/>
              <a:gd name="connsiteY3" fmla="*/ 4603013 h 4614027"/>
              <a:gd name="connsiteX4" fmla="*/ 0 w 5580063"/>
              <a:gd name="connsiteY4" fmla="*/ 4608513 h 4614027"/>
              <a:gd name="connsiteX5" fmla="*/ 0 w 5580063"/>
              <a:gd name="connsiteY5" fmla="*/ 0 h 4614027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993202"/>
              <a:gd name="connsiteY0" fmla="*/ 0 h 4608513"/>
              <a:gd name="connsiteX1" fmla="*/ 5580063 w 5993202"/>
              <a:gd name="connsiteY1" fmla="*/ 0 h 4608513"/>
              <a:gd name="connsiteX2" fmla="*/ 5578851 w 5993202"/>
              <a:gd name="connsiteY2" fmla="*/ 3892294 h 4608513"/>
              <a:gd name="connsiteX3" fmla="*/ 5574518 w 5993202"/>
              <a:gd name="connsiteY3" fmla="*/ 3996302 h 4608513"/>
              <a:gd name="connsiteX4" fmla="*/ 4963473 w 5993202"/>
              <a:gd name="connsiteY4" fmla="*/ 4603013 h 4608513"/>
              <a:gd name="connsiteX5" fmla="*/ 0 w 5993202"/>
              <a:gd name="connsiteY5" fmla="*/ 4608513 h 4608513"/>
              <a:gd name="connsiteX6" fmla="*/ 0 w 5993202"/>
              <a:gd name="connsiteY6" fmla="*/ 0 h 4608513"/>
              <a:gd name="connsiteX0" fmla="*/ 0 w 6016765"/>
              <a:gd name="connsiteY0" fmla="*/ 0 h 4608513"/>
              <a:gd name="connsiteX1" fmla="*/ 5580063 w 6016765"/>
              <a:gd name="connsiteY1" fmla="*/ 0 h 4608513"/>
              <a:gd name="connsiteX2" fmla="*/ 5578851 w 6016765"/>
              <a:gd name="connsiteY2" fmla="*/ 3892294 h 4608513"/>
              <a:gd name="connsiteX3" fmla="*/ 4963473 w 6016765"/>
              <a:gd name="connsiteY3" fmla="*/ 4603013 h 4608513"/>
              <a:gd name="connsiteX4" fmla="*/ 0 w 6016765"/>
              <a:gd name="connsiteY4" fmla="*/ 4608513 h 4608513"/>
              <a:gd name="connsiteX5" fmla="*/ 0 w 6016765"/>
              <a:gd name="connsiteY5" fmla="*/ 0 h 4608513"/>
              <a:gd name="connsiteX0" fmla="*/ 0 w 5586271"/>
              <a:gd name="connsiteY0" fmla="*/ 0 h 4608513"/>
              <a:gd name="connsiteX1" fmla="*/ 5580063 w 5586271"/>
              <a:gd name="connsiteY1" fmla="*/ 0 h 4608513"/>
              <a:gd name="connsiteX2" fmla="*/ 5578851 w 5586271"/>
              <a:gd name="connsiteY2" fmla="*/ 3892294 h 4608513"/>
              <a:gd name="connsiteX3" fmla="*/ 4963473 w 5586271"/>
              <a:gd name="connsiteY3" fmla="*/ 4603013 h 4608513"/>
              <a:gd name="connsiteX4" fmla="*/ 0 w 5586271"/>
              <a:gd name="connsiteY4" fmla="*/ 4608513 h 4608513"/>
              <a:gd name="connsiteX5" fmla="*/ 0 w 5586271"/>
              <a:gd name="connsiteY5" fmla="*/ 0 h 4608513"/>
              <a:gd name="connsiteX0" fmla="*/ 0 w 5626838"/>
              <a:gd name="connsiteY0" fmla="*/ 0 h 4608513"/>
              <a:gd name="connsiteX1" fmla="*/ 5580063 w 5626838"/>
              <a:gd name="connsiteY1" fmla="*/ 0 h 4608513"/>
              <a:gd name="connsiteX2" fmla="*/ 5578851 w 5626838"/>
              <a:gd name="connsiteY2" fmla="*/ 3892294 h 4608513"/>
              <a:gd name="connsiteX3" fmla="*/ 4963473 w 5626838"/>
              <a:gd name="connsiteY3" fmla="*/ 4603013 h 4608513"/>
              <a:gd name="connsiteX4" fmla="*/ 0 w 5626838"/>
              <a:gd name="connsiteY4" fmla="*/ 4608513 h 4608513"/>
              <a:gd name="connsiteX5" fmla="*/ 0 w 5626838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4829516 w 5580063"/>
              <a:gd name="connsiteY4" fmla="*/ 4598679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0 w 5580063"/>
              <a:gd name="connsiteY5" fmla="*/ 0 h 4611363"/>
              <a:gd name="connsiteX0" fmla="*/ 175634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175634 w 5580063"/>
              <a:gd name="connsiteY5" fmla="*/ 0 h 4611363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23418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1363"/>
              <a:gd name="connsiteX1" fmla="*/ 5404429 w 5404429"/>
              <a:gd name="connsiteY1" fmla="*/ 0 h 4611363"/>
              <a:gd name="connsiteX2" fmla="*/ 5403217 w 5404429"/>
              <a:gd name="connsiteY2" fmla="*/ 3892294 h 4611363"/>
              <a:gd name="connsiteX3" fmla="*/ 4658716 w 5404429"/>
              <a:gd name="connsiteY3" fmla="*/ 4611363 h 4611363"/>
              <a:gd name="connsiteX4" fmla="*/ 11709 w 5404429"/>
              <a:gd name="connsiteY4" fmla="*/ 4608513 h 4611363"/>
              <a:gd name="connsiteX5" fmla="*/ 0 w 5404429"/>
              <a:gd name="connsiteY5" fmla="*/ 0 h 4611363"/>
              <a:gd name="connsiteX0" fmla="*/ 1650645 w 5392736"/>
              <a:gd name="connsiteY0" fmla="*/ 0 h 4611363"/>
              <a:gd name="connsiteX1" fmla="*/ 5392736 w 5392736"/>
              <a:gd name="connsiteY1" fmla="*/ 0 h 4611363"/>
              <a:gd name="connsiteX2" fmla="*/ 5391524 w 5392736"/>
              <a:gd name="connsiteY2" fmla="*/ 3892294 h 4611363"/>
              <a:gd name="connsiteX3" fmla="*/ 4647023 w 5392736"/>
              <a:gd name="connsiteY3" fmla="*/ 4611363 h 4611363"/>
              <a:gd name="connsiteX4" fmla="*/ 16 w 5392736"/>
              <a:gd name="connsiteY4" fmla="*/ 4608513 h 4611363"/>
              <a:gd name="connsiteX5" fmla="*/ 1650645 w 5392736"/>
              <a:gd name="connsiteY5" fmla="*/ 0 h 4611363"/>
              <a:gd name="connsiteX0" fmla="*/ 0 w 3742091"/>
              <a:gd name="connsiteY0" fmla="*/ 0 h 4611363"/>
              <a:gd name="connsiteX1" fmla="*/ 3742091 w 3742091"/>
              <a:gd name="connsiteY1" fmla="*/ 0 h 4611363"/>
              <a:gd name="connsiteX2" fmla="*/ 3740879 w 3742091"/>
              <a:gd name="connsiteY2" fmla="*/ 3892294 h 4611363"/>
              <a:gd name="connsiteX3" fmla="*/ 2996378 w 3742091"/>
              <a:gd name="connsiteY3" fmla="*/ 4611363 h 4611363"/>
              <a:gd name="connsiteX4" fmla="*/ 6762 w 3742091"/>
              <a:gd name="connsiteY4" fmla="*/ 4608513 h 4611363"/>
              <a:gd name="connsiteX5" fmla="*/ 0 w 3742091"/>
              <a:gd name="connsiteY5" fmla="*/ 0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738982 w 4474311"/>
              <a:gd name="connsiteY4" fmla="*/ 4608513 h 4611363"/>
              <a:gd name="connsiteX5" fmla="*/ 0 w 4474311"/>
              <a:gd name="connsiteY5" fmla="*/ 4327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16656 w 4474311"/>
              <a:gd name="connsiteY4" fmla="*/ 4608513 h 4611363"/>
              <a:gd name="connsiteX5" fmla="*/ 0 w 4474311"/>
              <a:gd name="connsiteY5" fmla="*/ 4327 h 46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4311" h="4611363">
                <a:moveTo>
                  <a:pt x="0" y="4327"/>
                </a:moveTo>
                <a:lnTo>
                  <a:pt x="4474311" y="0"/>
                </a:lnTo>
                <a:lnTo>
                  <a:pt x="4473099" y="3892294"/>
                </a:lnTo>
                <a:cubicBezTo>
                  <a:pt x="4457884" y="4303381"/>
                  <a:pt x="4243877" y="4604668"/>
                  <a:pt x="3728598" y="4611363"/>
                </a:cubicBezTo>
                <a:lnTo>
                  <a:pt x="16656" y="4608513"/>
                </a:lnTo>
                <a:cubicBezTo>
                  <a:pt x="10802" y="3070635"/>
                  <a:pt x="5854" y="1542205"/>
                  <a:pt x="0" y="432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7108822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2" name="Titel 10">
            <a:extLst>
              <a:ext uri="{FF2B5EF4-FFF2-40B4-BE49-F238E27FC236}">
                <a16:creationId xmlns:a16="http://schemas.microsoft.com/office/drawing/2014/main" id="{FBF77ECA-74DA-4074-B03D-036B25DAA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7108822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5489E14-E4D1-4AA1-8926-83E87744776C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1325EAB-71A2-4773-8E51-45017ED55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C7B8A9-07FB-4EB0-8CB7-7750E4CF0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0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36292-9F62-47EC-ABF5-DC8EBCFB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665292"/>
            <a:ext cx="11162313" cy="4511670"/>
          </a:xfrm>
        </p:spPr>
        <p:txBody>
          <a:bodyPr lIns="0"/>
          <a:lstStyle>
            <a:lvl1pPr>
              <a:buSzPct val="100000"/>
              <a:defRPr sz="2000"/>
            </a:lvl1pPr>
            <a:lvl2pPr>
              <a:buSzPct val="100000"/>
              <a:defRPr sz="1800"/>
            </a:lvl2pPr>
            <a:lvl3pPr>
              <a:buSzPct val="100000"/>
              <a:defRPr sz="1600"/>
            </a:lvl3pPr>
            <a:lvl4pPr>
              <a:buSzPct val="100000"/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426AF8-900F-46DF-BC8A-B350573EB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35CE9436-5AED-43C4-B4C0-B15E146F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C1A408D-6BB0-4AF5-9787-564FDD141476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D99C748-49C6-489D-A1A9-7185A297727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B2E69681-95FE-4826-B1DA-E7B2B91C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E78E70D-2537-4D2B-9DA1-8F8BC60EF4A3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19F8D3B-AAD4-4C1E-8D28-6D5464C0B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4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E085-A214-4137-AB66-E16999ED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E80ABC2-B946-43B4-A8B7-7E20377D9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0B7826A-EEED-4A81-AE76-5887DB8537C5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E4981B0-49B8-4866-948C-E01AF037EB6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E661D34-3899-4B2D-906D-32954153B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1EA3E0-B966-4B67-A09C-2D110050AC37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A11DC41-90AD-4675-A9F7-60234CA74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1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/Abschnitts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12EB044-8920-49E3-8404-5DDC76983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C075F4-C5F0-4B6E-B838-295C081A332F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6A00A87-0623-4E3F-89B5-065C8DB93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C47274-8A31-4A83-A18F-136070369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8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>
            <a:extLst>
              <a:ext uri="{FF2B5EF4-FFF2-40B4-BE49-F238E27FC236}">
                <a16:creationId xmlns:a16="http://schemas.microsoft.com/office/drawing/2014/main" id="{A43645FE-514C-47CB-9459-A776B5D6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F8549E49-E4E4-4B84-9D1C-EE8319BEA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A4B8B78-26AA-43E9-B542-72D80D4FE4B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76DFB7D0-439D-4FCE-B183-BB4EBAFC2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0BA71F-2528-49F4-B076-5CBFE70A286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bg1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DD3848-95CA-4B9C-B563-A7E052F3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79999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38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65290"/>
            <a:ext cx="548909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1" y="1665290"/>
            <a:ext cx="549116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C9756E5-9126-493A-990A-5D7F880A584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ACCA54B-C1A9-48E1-B82F-7785A00E8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9FB1A2-A054-4EB3-BE08-5C2208ABF506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59213C-931E-41B8-90A6-F2DF5048D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9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1" y="1665290"/>
            <a:ext cx="3060219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4550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9D50FD4-6DEF-4FE1-994B-E936C1166A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15365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C744DD-F400-49C2-8CC5-1B45F895E65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A4134CDF-B20D-4BA4-8C1A-1453285FD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7EECA9-F9AE-4FEC-A100-495557831D59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69080F-830A-490B-8CF1-93D70B7CB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02748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81CCD0-954E-4C56-B388-12EB6877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65293"/>
            <a:ext cx="5481636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7B5F65-5407-4383-A022-B004EC10C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426902"/>
            <a:ext cx="5481636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2DF9FA-50B6-4E04-86E4-1E8289271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32" y="1665293"/>
            <a:ext cx="5459409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F049E5-314C-45C8-9251-0775564E6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32" y="2426902"/>
            <a:ext cx="5459409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5357340-CDA2-45E4-947B-5CAAB183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B94750B5-39C0-4A98-A0EC-D8CF68FA0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FA65B92-6A90-423B-AB10-9F210A266762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CE1CA6C-28CE-4BC4-A57E-9B0718D88608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FAAF66A-DB66-4ABE-A5E7-90F2C56AC7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0EE4286-B954-4DA2-8946-EC1791E8B85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2F3977F-79AA-4D41-8916-F82CADB07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0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938BF96E-942D-4F0D-8259-E4250540D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B9ECA-9B44-4356-BF32-CF196E562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41" y="5496560"/>
            <a:ext cx="5273675" cy="740728"/>
          </a:xfrm>
          <a:solidFill>
            <a:schemeClr val="accent5">
              <a:alpha val="33000"/>
            </a:schemeClr>
          </a:solidFill>
        </p:spPr>
        <p:txBody>
          <a:bodyPr lIns="144000" tIns="108000" rIns="108000" bIns="7200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50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5CACC-CA6C-4FB8-806A-B94C952E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78" y="987429"/>
            <a:ext cx="6300305" cy="5249863"/>
          </a:xfrm>
        </p:spPr>
        <p:txBody>
          <a:bodyPr l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158D9A-AB93-47FB-89F0-BC45C3009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5"/>
            <a:ext cx="4679468" cy="4608512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2ACC4F2-2F00-44BF-AC32-592BEC59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53EA40E-CA75-4369-B66E-03CC80B8BB0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087C7E3-85E3-4A5E-8368-941B0D1F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725781-4F7A-41F3-9EDA-3C5CE6220FB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801319-6592-4D46-BDBD-F8D483576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E7A645C-CBEB-43A3-8CC1-B33F40FE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75277" y="987425"/>
            <a:ext cx="6300787" cy="5249862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B0ED2D6-243D-4360-AA96-A2510BE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F0F82A7D-121A-4B9E-8490-83C93089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6"/>
            <a:ext cx="4679468" cy="4567551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00CFD2E-C6D4-401D-AA61-05428160ACE4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A538B67-7727-4497-8EDB-38C059D1E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E059E9-53D9-47C4-956C-88B763840210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955AC7-0F66-4DCC-B834-12CD1E6DB1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8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0602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80895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98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71866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0292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5681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31778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58E6D-6DAD-466C-B335-72C533EA206D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30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1" r:id="rId16"/>
    <p:sldLayoutId id="2147483660" r:id="rId17"/>
    <p:sldLayoutId id="2147483652" r:id="rId18"/>
    <p:sldLayoutId id="2147483663" r:id="rId19"/>
    <p:sldLayoutId id="2147483653" r:id="rId20"/>
    <p:sldLayoutId id="2147483662" r:id="rId21"/>
    <p:sldLayoutId id="2147483656" r:id="rId22"/>
    <p:sldLayoutId id="214748365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orient="horz" pos="1049" userDrawn="1">
          <p15:clr>
            <a:srgbClr val="F26B43"/>
          </p15:clr>
        </p15:guide>
        <p15:guide id="8" orient="horz" pos="867" userDrawn="1">
          <p15:clr>
            <a:srgbClr val="F26B43"/>
          </p15:clr>
        </p15:guide>
        <p15:guide id="9" pos="1232" userDrawn="1">
          <p15:clr>
            <a:srgbClr val="F26B43"/>
          </p15:clr>
        </p15:guide>
        <p15:guide id="10" pos="1347" userDrawn="1">
          <p15:clr>
            <a:srgbClr val="F26B43"/>
          </p15:clr>
        </p15:guide>
        <p15:guide id="11" pos="1856" userDrawn="1">
          <p15:clr>
            <a:srgbClr val="F26B43"/>
          </p15:clr>
        </p15:guide>
        <p15:guide id="12" pos="1743" userDrawn="1">
          <p15:clr>
            <a:srgbClr val="F26B43"/>
          </p15:clr>
        </p15:guide>
        <p15:guide id="13" pos="2253" userDrawn="1">
          <p15:clr>
            <a:srgbClr val="F26B43"/>
          </p15:clr>
        </p15:guide>
        <p15:guide id="14" pos="2367" userDrawn="1">
          <p15:clr>
            <a:srgbClr val="F26B43"/>
          </p15:clr>
        </p15:guide>
        <p15:guide id="15" pos="2763" userDrawn="1">
          <p15:clr>
            <a:srgbClr val="F26B43"/>
          </p15:clr>
        </p15:guide>
        <p15:guide id="16" pos="2877" userDrawn="1">
          <p15:clr>
            <a:srgbClr val="F26B43"/>
          </p15:clr>
        </p15:guide>
        <p15:guide id="17" pos="3273" userDrawn="1">
          <p15:clr>
            <a:srgbClr val="F26B43"/>
          </p15:clr>
        </p15:guide>
        <p15:guide id="18" pos="3387" userDrawn="1">
          <p15:clr>
            <a:srgbClr val="F26B43"/>
          </p15:clr>
        </p15:guide>
        <p15:guide id="19" pos="3896" userDrawn="1">
          <p15:clr>
            <a:srgbClr val="F26B43"/>
          </p15:clr>
        </p15:guide>
        <p15:guide id="20" pos="3783" userDrawn="1">
          <p15:clr>
            <a:srgbClr val="F26B43"/>
          </p15:clr>
        </p15:guide>
        <p15:guide id="21" pos="835" userDrawn="1">
          <p15:clr>
            <a:srgbClr val="F26B43"/>
          </p15:clr>
        </p15:guide>
        <p15:guide id="22" pos="723" userDrawn="1">
          <p15:clr>
            <a:srgbClr val="F26B43"/>
          </p15:clr>
        </p15:guide>
        <p15:guide id="23" pos="4295" userDrawn="1">
          <p15:clr>
            <a:srgbClr val="F26B43"/>
          </p15:clr>
        </p15:guide>
        <p15:guide id="24" pos="4407" userDrawn="1">
          <p15:clr>
            <a:srgbClr val="F26B43"/>
          </p15:clr>
        </p15:guide>
        <p15:guide id="25" pos="4803" userDrawn="1">
          <p15:clr>
            <a:srgbClr val="F26B43"/>
          </p15:clr>
        </p15:guide>
        <p15:guide id="26" pos="4917" userDrawn="1">
          <p15:clr>
            <a:srgbClr val="F26B43"/>
          </p15:clr>
        </p15:guide>
        <p15:guide id="27" pos="5315" userDrawn="1">
          <p15:clr>
            <a:srgbClr val="F26B43"/>
          </p15:clr>
        </p15:guide>
        <p15:guide id="28" pos="5428" userDrawn="1">
          <p15:clr>
            <a:srgbClr val="F26B43"/>
          </p15:clr>
        </p15:guide>
        <p15:guide id="29" pos="5939" userDrawn="1">
          <p15:clr>
            <a:srgbClr val="F26B43"/>
          </p15:clr>
        </p15:guide>
        <p15:guide id="30" pos="5825" userDrawn="1">
          <p15:clr>
            <a:srgbClr val="F26B43"/>
          </p15:clr>
        </p15:guide>
        <p15:guide id="31" pos="6335" userDrawn="1">
          <p15:clr>
            <a:srgbClr val="F26B43"/>
          </p15:clr>
        </p15:guide>
        <p15:guide id="32" pos="6448" userDrawn="1">
          <p15:clr>
            <a:srgbClr val="F26B43"/>
          </p15:clr>
        </p15:guide>
        <p15:guide id="33" pos="6845" userDrawn="1">
          <p15:clr>
            <a:srgbClr val="F26B43"/>
          </p15:clr>
        </p15:guide>
        <p15:guide id="34" pos="6959" userDrawn="1">
          <p15:clr>
            <a:srgbClr val="F26B43"/>
          </p15:clr>
        </p15:guide>
        <p15:guide id="3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braah0@thu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6113" y="3429000"/>
            <a:ext cx="3485290" cy="2808288"/>
          </a:xfrm>
        </p:spPr>
        <p:txBody>
          <a:bodyPr anchor="ctr"/>
          <a:lstStyle/>
          <a:p>
            <a:r>
              <a:rPr lang="de-DE" b="1" dirty="0"/>
              <a:t>Ahmed Ibrahim Almohamed </a:t>
            </a:r>
          </a:p>
          <a:p>
            <a:r>
              <a:rPr lang="de-DE" sz="2000" dirty="0">
                <a:hlinkClick r:id="rId3"/>
              </a:rPr>
              <a:t>ibraah0@thu.de</a:t>
            </a:r>
            <a:r>
              <a:rPr lang="de-DE" sz="2000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 dirty="0"/>
              <a:t>Entwicklung einer Digital Twin-Applikation für einen Industrieroboter mit ROS und OPC-UA</a:t>
            </a:r>
          </a:p>
        </p:txBody>
      </p:sp>
    </p:spTree>
    <p:extLst>
      <p:ext uri="{BB962C8B-B14F-4D97-AF65-F5344CB8AC3E}">
        <p14:creationId xmlns:p14="http://schemas.microsoft.com/office/powerpoint/2010/main" val="156231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6B3EB-BF07-2FE8-18FD-38B2B4C5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624" y="1647520"/>
            <a:ext cx="91326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Robotics Workflow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5688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0C0A8E9D-E64E-F98A-7FF9-B559AB74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40" y="1004394"/>
            <a:ext cx="9508520" cy="5245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AF944-ED7F-C3A0-FA05-353E63E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Use case Application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F206-498F-BB74-8730-D73AC7270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  <a:r>
              <a:rPr lang="en-US" dirty="0"/>
              <a:t>Remote (and local)  Monitoring and Control of KUKA robots in the THU robotics lab</a:t>
            </a:r>
            <a:endParaRPr lang="en-GB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9BBA-5CC4-05F5-E90B-DAB3D41A6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0718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944-ED7F-C3A0-FA05-353E63E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Use case Application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F206-498F-BB74-8730-D73AC7270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System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9BBA-5CC4-05F5-E90B-DAB3D41A6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8" name="Picture 7" descr="A diagram of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A0DD5FB2-5584-3D51-8676-7BE379CB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245" y="1581501"/>
            <a:ext cx="8595510" cy="48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696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www.thu.de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19450010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C16C257-6330-45F5-9948-96A5A7793C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r="24689"/>
          <a:stretch/>
        </p:blipFill>
        <p:spPr/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9A942B-3870-40C4-B43E-88B0F9E7A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DE" sz="2000" dirty="0"/>
              <a:t>Introduction</a:t>
            </a:r>
            <a:endParaRPr lang="en-US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Technical Foundations 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Use case Application</a:t>
            </a:r>
            <a:endParaRPr lang="de-DE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System overview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de-DE" sz="2000" dirty="0"/>
              <a:t>Timeline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Conclusion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endParaRPr lang="en-GB" sz="20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F72FCE-DDDF-44D1-9389-76FE82D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E582E-0DCE-46E0-ACAD-315B0EC2C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</p:spTree>
    <p:extLst>
      <p:ext uri="{BB962C8B-B14F-4D97-AF65-F5344CB8AC3E}">
        <p14:creationId xmlns:p14="http://schemas.microsoft.com/office/powerpoint/2010/main" val="14201902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577732-9960-B5D1-2D7E-92FDA1F49FED}"/>
              </a:ext>
            </a:extLst>
          </p:cNvPr>
          <p:cNvGrpSpPr/>
          <p:nvPr/>
        </p:nvGrpSpPr>
        <p:grpSpPr>
          <a:xfrm>
            <a:off x="1703156" y="1762333"/>
            <a:ext cx="8785687" cy="4091273"/>
            <a:chOff x="1713036" y="1762333"/>
            <a:chExt cx="8785687" cy="4091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FB9653-31AA-4FA3-6FB9-0EADD00259F3}"/>
                </a:ext>
              </a:extLst>
            </p:cNvPr>
            <p:cNvGrpSpPr/>
            <p:nvPr/>
          </p:nvGrpSpPr>
          <p:grpSpPr>
            <a:xfrm>
              <a:off x="3710534" y="1762333"/>
              <a:ext cx="2361235" cy="2345108"/>
              <a:chOff x="973392" y="2913196"/>
              <a:chExt cx="2361235" cy="234510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95A7107-2CBE-54BF-0FD4-C1C6419B9A20}"/>
                  </a:ext>
                </a:extLst>
              </p:cNvPr>
              <p:cNvSpPr/>
              <p:nvPr/>
            </p:nvSpPr>
            <p:spPr>
              <a:xfrm>
                <a:off x="1337129" y="3556322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1B2B9-0E15-C081-9D88-8E6915DC06D3}"/>
                  </a:ext>
                </a:extLst>
              </p:cNvPr>
              <p:cNvSpPr txBox="1"/>
              <p:nvPr/>
            </p:nvSpPr>
            <p:spPr>
              <a:xfrm>
                <a:off x="973392" y="2913196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Manual coding to the robot</a:t>
                </a:r>
              </a:p>
            </p:txBody>
          </p:sp>
          <p:pic>
            <p:nvPicPr>
              <p:cNvPr id="21" name="Graphic 20" descr="USB with solid fill">
                <a:extLst>
                  <a:ext uri="{FF2B5EF4-FFF2-40B4-BE49-F238E27FC236}">
                    <a16:creationId xmlns:a16="http://schemas.microsoft.com/office/drawing/2014/main" id="{72F98A37-6AC6-86AC-E2CA-EAF995182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30920" y="395011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958FE1-05A3-4AF3-4E42-57D7785762C4}"/>
                </a:ext>
              </a:extLst>
            </p:cNvPr>
            <p:cNvGrpSpPr/>
            <p:nvPr/>
          </p:nvGrpSpPr>
          <p:grpSpPr>
            <a:xfrm>
              <a:off x="5871331" y="3490380"/>
              <a:ext cx="2361235" cy="2328418"/>
              <a:chOff x="3446225" y="1835158"/>
              <a:chExt cx="2361235" cy="232841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ADB989-B4EE-39D2-B6D0-5FAA852E6C2C}"/>
                  </a:ext>
                </a:extLst>
              </p:cNvPr>
              <p:cNvSpPr/>
              <p:nvPr/>
            </p:nvSpPr>
            <p:spPr>
              <a:xfrm>
                <a:off x="3769462" y="2461594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B12A97-A9FE-95C8-47E6-E2110276088A}"/>
                  </a:ext>
                </a:extLst>
              </p:cNvPr>
              <p:cNvSpPr txBox="1"/>
              <p:nvPr/>
            </p:nvSpPr>
            <p:spPr>
              <a:xfrm>
                <a:off x="3446225" y="1835158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Shrink the focus on the robotics concept</a:t>
                </a:r>
              </a:p>
            </p:txBody>
          </p:sp>
          <p:pic>
            <p:nvPicPr>
              <p:cNvPr id="24" name="Graphic 23" descr="Robot with solid fill">
                <a:extLst>
                  <a:ext uri="{FF2B5EF4-FFF2-40B4-BE49-F238E27FC236}">
                    <a16:creationId xmlns:a16="http://schemas.microsoft.com/office/drawing/2014/main" id="{4E2F6D1B-12D8-4D86-A008-709FDC17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63253" y="281891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DFAE01B-6195-9E65-871D-DCB658F17EB7}"/>
                </a:ext>
              </a:extLst>
            </p:cNvPr>
            <p:cNvGrpSpPr/>
            <p:nvPr/>
          </p:nvGrpSpPr>
          <p:grpSpPr>
            <a:xfrm>
              <a:off x="1713036" y="3772917"/>
              <a:ext cx="2361235" cy="2080689"/>
              <a:chOff x="5884948" y="3171205"/>
              <a:chExt cx="2361235" cy="208068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B519E3C-F856-522B-34D9-D39802A4A165}"/>
                  </a:ext>
                </a:extLst>
              </p:cNvPr>
              <p:cNvSpPr/>
              <p:nvPr/>
            </p:nvSpPr>
            <p:spPr>
              <a:xfrm>
                <a:off x="6214575" y="3549912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A62E00-580B-E7E6-E2CA-B90989640CEE}"/>
                  </a:ext>
                </a:extLst>
              </p:cNvPr>
              <p:cNvSpPr txBox="1"/>
              <p:nvPr/>
            </p:nvSpPr>
            <p:spPr>
              <a:xfrm>
                <a:off x="5884948" y="3171205"/>
                <a:ext cx="2361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Limited Software Skills</a:t>
                </a:r>
              </a:p>
            </p:txBody>
          </p:sp>
          <p:pic>
            <p:nvPicPr>
              <p:cNvPr id="29" name="Graphic 28" descr="Cmd Terminal with solid fill">
                <a:extLst>
                  <a:ext uri="{FF2B5EF4-FFF2-40B4-BE49-F238E27FC236}">
                    <a16:creationId xmlns:a16="http://schemas.microsoft.com/office/drawing/2014/main" id="{9C70709A-5551-4308-5565-1E9FAB8D5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08365" y="394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8CBF1D7-F707-DFFE-A958-2790C83E6EB7}"/>
                </a:ext>
              </a:extLst>
            </p:cNvPr>
            <p:cNvGrpSpPr/>
            <p:nvPr/>
          </p:nvGrpSpPr>
          <p:grpSpPr>
            <a:xfrm>
              <a:off x="8137488" y="1779060"/>
              <a:ext cx="2361235" cy="2345108"/>
              <a:chOff x="8283171" y="1818468"/>
              <a:chExt cx="2361235" cy="234510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E5F35B-DC8A-B886-A86A-5F75384A1592}"/>
                  </a:ext>
                </a:extLst>
              </p:cNvPr>
              <p:cNvSpPr/>
              <p:nvPr/>
            </p:nvSpPr>
            <p:spPr>
              <a:xfrm>
                <a:off x="8646908" y="2461594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B1A634-A118-A6F5-D2E7-6D2B6338F0BA}"/>
                  </a:ext>
                </a:extLst>
              </p:cNvPr>
              <p:cNvSpPr txBox="1"/>
              <p:nvPr/>
            </p:nvSpPr>
            <p:spPr>
              <a:xfrm>
                <a:off x="8283171" y="1818468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No simulation environment</a:t>
                </a:r>
              </a:p>
            </p:txBody>
          </p:sp>
          <p:pic>
            <p:nvPicPr>
              <p:cNvPr id="31" name="Picture 3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0CB81527-9F25-7D8F-E900-9515F041B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2746" y="2899704"/>
                <a:ext cx="790306" cy="790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624209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A6108B-8815-EE8C-779B-18D46ACFE12D}"/>
              </a:ext>
            </a:extLst>
          </p:cNvPr>
          <p:cNvSpPr/>
          <p:nvPr/>
        </p:nvSpPr>
        <p:spPr>
          <a:xfrm>
            <a:off x="1471961" y="2875613"/>
            <a:ext cx="2219093" cy="2207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4832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0C63D-59F3-F90B-6C9A-35A2631F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913" y="1665288"/>
            <a:ext cx="90233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Digital Twin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17727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F0F0D-1ED7-60E4-A4DB-051861E33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Level of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504E6-38B0-C395-E093-1260C923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1B998-A3CA-57A7-D45A-706DD29FD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67BA4A-AC67-8D80-2FA3-9B0BA197980C}"/>
              </a:ext>
            </a:extLst>
          </p:cNvPr>
          <p:cNvGrpSpPr/>
          <p:nvPr/>
        </p:nvGrpSpPr>
        <p:grpSpPr>
          <a:xfrm>
            <a:off x="1533048" y="2642839"/>
            <a:ext cx="9125904" cy="1572322"/>
            <a:chOff x="750524" y="2745650"/>
            <a:chExt cx="9125904" cy="1572322"/>
          </a:xfrm>
        </p:grpSpPr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BE0593F9-84ED-149B-92CE-E687E19A42AD}"/>
                </a:ext>
              </a:extLst>
            </p:cNvPr>
            <p:cNvSpPr/>
            <p:nvPr/>
          </p:nvSpPr>
          <p:spPr>
            <a:xfrm>
              <a:off x="750524" y="2745650"/>
              <a:ext cx="3130100" cy="1572322"/>
            </a:xfrm>
            <a:prstGeom prst="chevron">
              <a:avLst/>
            </a:prstGeom>
            <a:solidFill>
              <a:srgbClr val="B38BB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Digital Model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A063E203-C2E4-4008-CA52-7518B5CA7BF8}"/>
                </a:ext>
              </a:extLst>
            </p:cNvPr>
            <p:cNvSpPr/>
            <p:nvPr/>
          </p:nvSpPr>
          <p:spPr>
            <a:xfrm>
              <a:off x="6746328" y="2745650"/>
              <a:ext cx="3130100" cy="1572322"/>
            </a:xfrm>
            <a:prstGeom prst="chevron">
              <a:avLst/>
            </a:prstGeom>
            <a:solidFill>
              <a:srgbClr val="13ABD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Digital Twin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AABBBA9E-9F07-509D-320C-2DF5B09D2A76}"/>
                </a:ext>
              </a:extLst>
            </p:cNvPr>
            <p:cNvSpPr/>
            <p:nvPr/>
          </p:nvSpPr>
          <p:spPr>
            <a:xfrm>
              <a:off x="3728094" y="2745650"/>
              <a:ext cx="3130100" cy="1572322"/>
            </a:xfrm>
            <a:prstGeom prst="chevron">
              <a:avLst/>
            </a:prstGeom>
            <a:solidFill>
              <a:srgbClr val="0065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Digital Shadow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0142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37485AAC-76DE-ACF2-0F11-732628A0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984" y="938375"/>
            <a:ext cx="9621477" cy="54120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0047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service&#10;&#10;Description automatically generated">
            <a:extLst>
              <a:ext uri="{FF2B5EF4-FFF2-40B4-BE49-F238E27FC236}">
                <a16:creationId xmlns:a16="http://schemas.microsoft.com/office/drawing/2014/main" id="{4B3DFD5A-60C7-0B3F-7BAB-74A90EF11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4077" y="1665288"/>
            <a:ext cx="8027021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0951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&#10;&#10;Description automatically generated">
            <a:extLst>
              <a:ext uri="{FF2B5EF4-FFF2-40B4-BE49-F238E27FC236}">
                <a16:creationId xmlns:a16="http://schemas.microsoft.com/office/drawing/2014/main" id="{971A46B0-24CA-381D-E9DC-5B2F78148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9433" y="1581501"/>
            <a:ext cx="5533134" cy="473083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software architecture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SzPct val="100000"/>
              <a:tabLst>
                <a:tab pos="1074738" algn="l"/>
              </a:tabLst>
            </a:pPr>
            <a:r>
              <a:rPr lang="en-US" sz="3200" dirty="0"/>
              <a:t>Technical Foundations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916170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386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796</Words>
  <Application>Microsoft Office PowerPoint</Application>
  <PresentationFormat>Widescreen</PresentationFormat>
  <Paragraphs>95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Lato</vt:lpstr>
      <vt:lpstr>Office Theme</vt:lpstr>
      <vt:lpstr>Entwicklung einer Digital Twin-Applikation für einen Industrieroboter mit ROS und OPC-UA</vt:lpstr>
      <vt:lpstr>Agenda</vt:lpstr>
      <vt:lpstr>Introduction </vt:lpstr>
      <vt:lpstr>Introduction </vt:lpstr>
      <vt:lpstr>Technical Foundations  </vt:lpstr>
      <vt:lpstr>Technical Foundations </vt:lpstr>
      <vt:lpstr>Technical Foundations  </vt:lpstr>
      <vt:lpstr>Technical Foundations  </vt:lpstr>
      <vt:lpstr>Technical Foundations </vt:lpstr>
      <vt:lpstr>Technical Foundations </vt:lpstr>
      <vt:lpstr>Use case Application </vt:lpstr>
      <vt:lpstr>Use case Application </vt:lpstr>
      <vt:lpstr>Vielen Dank für  Ihre Aufmerksamkeit.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Almohamed, Ahmed</dc:creator>
  <cp:lastModifiedBy>Ibrahim Almohamed, Ahmed</cp:lastModifiedBy>
  <cp:revision>134</cp:revision>
  <cp:lastPrinted>2019-04-24T09:18:20Z</cp:lastPrinted>
  <dcterms:created xsi:type="dcterms:W3CDTF">2024-09-14T04:28:06Z</dcterms:created>
  <dcterms:modified xsi:type="dcterms:W3CDTF">2024-09-20T12:59:50Z</dcterms:modified>
</cp:coreProperties>
</file>